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32"/>
  </p:notesMasterIdLst>
  <p:sldIdLst>
    <p:sldId id="256" r:id="rId2"/>
    <p:sldId id="258" r:id="rId3"/>
    <p:sldId id="260" r:id="rId4"/>
    <p:sldId id="261" r:id="rId5"/>
    <p:sldId id="264" r:id="rId6"/>
    <p:sldId id="265" r:id="rId7"/>
    <p:sldId id="266" r:id="rId8"/>
    <p:sldId id="267" r:id="rId9"/>
    <p:sldId id="286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89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8" r:id="rId28"/>
    <p:sldId id="263" r:id="rId29"/>
    <p:sldId id="285" r:id="rId30"/>
    <p:sldId id="287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B9AD1"/>
    <a:srgbClr val="656565"/>
    <a:srgbClr val="141414"/>
    <a:srgbClr val="0D0D0D"/>
    <a:srgbClr val="366E9D"/>
    <a:srgbClr val="FFD141"/>
    <a:srgbClr val="3773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00" autoAdjust="0"/>
    <p:restoredTop sz="94145" autoAdjust="0"/>
  </p:normalViewPr>
  <p:slideViewPr>
    <p:cSldViewPr snapToGrid="0">
      <p:cViewPr varScale="1">
        <p:scale>
          <a:sx n="102" d="100"/>
          <a:sy n="102" d="100"/>
        </p:scale>
        <p:origin x="900" y="11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490733-0870-4EAF-A070-3F56CEA80069}" type="datetimeFigureOut">
              <a:rPr lang="en-US" smtClean="0"/>
              <a:t>8/14/2017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5A8831-9963-4955-94E8-0FB12A20F1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8211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5A8831-9963-4955-94E8-0FB12A20F12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242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5A8831-9963-4955-94E8-0FB12A20F12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9489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5A8831-9963-4955-94E8-0FB12A20F12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7509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5A8831-9963-4955-94E8-0FB12A20F12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6229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5A8831-9963-4955-94E8-0FB12A20F12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2824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5A8831-9963-4955-94E8-0FB12A20F12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1941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295685-E381-46E9-9E6B-DE6B616838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E4FD75-4D6A-4AD9-9AA9-4C22D59F2C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2040AC-ACED-4EB7-9BDE-7AC526B5EE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CB72A-83A7-427E-8983-0996030F3C55}" type="datetimeFigureOut">
              <a:rPr lang="en-US" smtClean="0"/>
              <a:t>8/14/2017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029C01-939F-4CFB-A70F-08C2372E99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A697BD-204E-4592-9EE4-876825607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BB77E-4A82-47F0-9201-12C3C3733E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2287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33BE4-22A1-4788-BF84-FAA4522D28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57400" y="222648"/>
            <a:ext cx="9376411" cy="1325563"/>
          </a:xfrm>
        </p:spPr>
        <p:txBody>
          <a:bodyPr/>
          <a:lstStyle>
            <a:lvl1pPr>
              <a:defRPr>
                <a:solidFill>
                  <a:srgbClr val="656565"/>
                </a:solidFill>
              </a:defRPr>
            </a:lvl1pPr>
          </a:lstStyle>
          <a:p>
            <a:r>
              <a:rPr lang="en-US" dirty="0"/>
              <a:t>Place Icon to Left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048BE9-FF53-4F28-8897-CE0DA3C597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520" y="1548211"/>
            <a:ext cx="10702291" cy="4578269"/>
          </a:xfrm>
        </p:spPr>
        <p:txBody>
          <a:bodyPr/>
          <a:lstStyle>
            <a:lvl1pPr>
              <a:buClr>
                <a:srgbClr val="2B9AD1"/>
              </a:buClr>
              <a:defRPr/>
            </a:lvl1pPr>
            <a:lvl2pPr>
              <a:buClr>
                <a:srgbClr val="2B9AD1"/>
              </a:buClr>
              <a:defRPr/>
            </a:lvl2pPr>
            <a:lvl3pPr>
              <a:buClr>
                <a:srgbClr val="2B9AD1"/>
              </a:buClr>
              <a:defRPr/>
            </a:lvl3pPr>
            <a:lvl4pPr>
              <a:buClr>
                <a:srgbClr val="2B9AD1"/>
              </a:buClr>
              <a:defRPr/>
            </a:lvl4pPr>
            <a:lvl5pPr>
              <a:buClr>
                <a:srgbClr val="2B9AD1"/>
              </a:buCl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DE822E-766F-44B7-8672-D0820E9060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CB72A-83A7-427E-8983-0996030F3C55}" type="datetimeFigureOut">
              <a:rPr lang="en-US" smtClean="0"/>
              <a:t>8/14/2017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D80F71-68B1-4940-B643-B2ACEF853D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931C2B-1331-4BF2-B99C-3A896EA965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BB77E-4A82-47F0-9201-12C3C3733E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0383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86AA8F5-F208-4153-915C-A16D4CF5F335}"/>
              </a:ext>
            </a:extLst>
          </p:cNvPr>
          <p:cNvSpPr/>
          <p:nvPr userDrawn="1"/>
        </p:nvSpPr>
        <p:spPr>
          <a:xfrm>
            <a:off x="731520" y="-1"/>
            <a:ext cx="11460480" cy="61264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FCA6E3D-FE5D-48D4-B850-BDF305837644}"/>
              </a:ext>
            </a:extLst>
          </p:cNvPr>
          <p:cNvSpPr/>
          <p:nvPr userDrawn="1"/>
        </p:nvSpPr>
        <p:spPr>
          <a:xfrm>
            <a:off x="0" y="6126480"/>
            <a:ext cx="12192000" cy="731520"/>
          </a:xfrm>
          <a:prstGeom prst="rect">
            <a:avLst/>
          </a:prstGeom>
          <a:solidFill>
            <a:srgbClr val="6565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140520B-AAAE-4479-9F26-3FD316991257}"/>
              </a:ext>
            </a:extLst>
          </p:cNvPr>
          <p:cNvSpPr/>
          <p:nvPr userDrawn="1"/>
        </p:nvSpPr>
        <p:spPr>
          <a:xfrm>
            <a:off x="0" y="1"/>
            <a:ext cx="731520" cy="6126480"/>
          </a:xfrm>
          <a:prstGeom prst="rect">
            <a:avLst/>
          </a:prstGeom>
          <a:solidFill>
            <a:srgbClr val="2B9A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8563BF0-BE82-4A68-B69C-3C62506DDC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222648"/>
            <a:ext cx="10702291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E92911-EC51-4571-A19D-A8D68979FE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1520" y="1366920"/>
            <a:ext cx="10702291" cy="47595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1C3A9A-94CC-4069-98A0-930B4BBDEA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4CB72A-83A7-427E-8983-0996030F3C55}" type="datetimeFigureOut">
              <a:rPr lang="en-US" smtClean="0"/>
              <a:t>8/14/2017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45ABEF-8827-4822-BBE9-D0BF895FC3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5F12B6-854C-42A2-B878-5E5B7F66B1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FBB77E-4A82-47F0-9201-12C3C3733E49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30B7D668-E2CE-4906-B9B1-E23E79D322BE}"/>
              </a:ext>
            </a:extLst>
          </p:cNvPr>
          <p:cNvSpPr/>
          <p:nvPr userDrawn="1"/>
        </p:nvSpPr>
        <p:spPr>
          <a:xfrm rot="5400000">
            <a:off x="0" y="6126478"/>
            <a:ext cx="731520" cy="731520"/>
          </a:xfrm>
          <a:prstGeom prst="rtTriangle">
            <a:avLst/>
          </a:prstGeom>
          <a:solidFill>
            <a:srgbClr val="2B9A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0087D12-C321-4646-9BAD-508F746D851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5258437"/>
            <a:ext cx="730427" cy="73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9271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Tx/>
        <a:buBlip>
          <a:blip r:embed="rId5"/>
        </a:buBlip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Tx/>
        <a:buBlip>
          <a:blip r:embed="rId5"/>
        </a:buBlip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Tx/>
        <a:buBlip>
          <a:blip r:embed="rId5"/>
        </a:buBlip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Tx/>
        <a:buBlip>
          <a:blip r:embed="rId5"/>
        </a:buBlip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Tx/>
        <a:buBlip>
          <a:blip r:embed="rId5"/>
        </a:buBlip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40.png"/><Relationship Id="rId7" Type="http://schemas.openxmlformats.org/officeDocument/2006/relationships/image" Target="../media/image42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Relationship Id="rId9" Type="http://schemas.openxmlformats.org/officeDocument/2006/relationships/image" Target="../media/image44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sv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svg"/><Relationship Id="rId4" Type="http://schemas.openxmlformats.org/officeDocument/2006/relationships/image" Target="../media/image5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svg"/><Relationship Id="rId4" Type="http://schemas.openxmlformats.org/officeDocument/2006/relationships/image" Target="../media/image6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svg"/><Relationship Id="rId4" Type="http://schemas.openxmlformats.org/officeDocument/2006/relationships/image" Target="../media/image6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sv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sv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sv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tutorial.djangogirls.org/en/" TargetMode="External"/><Relationship Id="rId2" Type="http://schemas.openxmlformats.org/officeDocument/2006/relationships/hyperlink" Target="https://docs.djangoproject.com/en/1.11/intro/tutorial01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svg"/><Relationship Id="rId5" Type="http://schemas.openxmlformats.org/officeDocument/2006/relationships/image" Target="../media/image79.png"/><Relationship Id="rId4" Type="http://schemas.openxmlformats.org/officeDocument/2006/relationships/hyperlink" Target="https://www.youtube.com/watch?v=qgGIqRFvFFk&amp;list=PL6gx4Cwl9DGBlmzzFcLgDhKTTfNLfX1IK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devcenter.heroku.com/articles/deploying-python" TargetMode="External"/><Relationship Id="rId2" Type="http://schemas.openxmlformats.org/officeDocument/2006/relationships/hyperlink" Target="https://docs.djangoproject.com/en/1.11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svg"/><Relationship Id="rId5" Type="http://schemas.openxmlformats.org/officeDocument/2006/relationships/image" Target="../media/image79.png"/><Relationship Id="rId4" Type="http://schemas.openxmlformats.org/officeDocument/2006/relationships/hyperlink" Target="https://github.com/noah-dev/pykc_django_talk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C3E9F5B-B37A-46B8-930D-367668A8EB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LineDrawing trans="45000" pencilSize="1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700000">
            <a:off x="1654934" y="-1353518"/>
            <a:ext cx="8882130" cy="8967206"/>
          </a:xfrm>
          <a:prstGeom prst="rect">
            <a:avLst/>
          </a:prstGeom>
          <a:scene3d>
            <a:camera prst="isometricRightUp"/>
            <a:lightRig rig="threePt" dir="t"/>
          </a:scene3d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8812914-D071-469B-BB13-502B1521A6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31862"/>
            <a:ext cx="9144000" cy="2460625"/>
          </a:xfrm>
        </p:spPr>
        <p:txBody>
          <a:bodyPr>
            <a:normAutofit/>
          </a:bodyPr>
          <a:lstStyle/>
          <a:p>
            <a:r>
              <a:rPr lang="en-US" b="1" dirty="0">
                <a:ln w="1905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A04020102020204" pitchFamily="34" charset="0"/>
              </a:rPr>
              <a:t>Build a Web App with Django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6B1EDD-C766-4B45-BD64-9D01E1EA54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84588"/>
            <a:ext cx="9144000" cy="1655762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A04020102020204" pitchFamily="34" charset="0"/>
              </a:rPr>
              <a:t>Slides &amp; Code: </a:t>
            </a:r>
          </a:p>
          <a:p>
            <a:r>
              <a:rPr 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https://github.com/noah-dev/pykc_django_talk</a:t>
            </a:r>
          </a:p>
        </p:txBody>
      </p:sp>
    </p:spTree>
    <p:extLst>
      <p:ext uri="{BB962C8B-B14F-4D97-AF65-F5344CB8AC3E}">
        <p14:creationId xmlns:p14="http://schemas.microsoft.com/office/powerpoint/2010/main" val="23572984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1B1EC0-BD92-4A1B-A75C-1DF7BFBFC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the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833C85-895F-4736-BB13-6D8F367410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521" y="1548211"/>
            <a:ext cx="7030940" cy="457826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Create the needed Folders &amp; Files</a:t>
            </a:r>
            <a:endParaRPr lang="en-US" b="1" dirty="0"/>
          </a:p>
          <a:p>
            <a:r>
              <a:rPr lang="en-US" b="1" dirty="0"/>
              <a:t>django-admin startproject demo</a:t>
            </a:r>
          </a:p>
          <a:p>
            <a:r>
              <a:rPr lang="en-US" b="1" dirty="0"/>
              <a:t>python manage.py startapp todo</a:t>
            </a:r>
          </a:p>
          <a:p>
            <a:pPr marL="0" indent="0">
              <a:buNone/>
            </a:pPr>
            <a:r>
              <a:rPr lang="en-US" dirty="0"/>
              <a:t>The </a:t>
            </a:r>
            <a:r>
              <a:rPr lang="en-US" i="1" dirty="0"/>
              <a:t>demo</a:t>
            </a:r>
            <a:r>
              <a:rPr lang="en-US" dirty="0"/>
              <a:t> folder will contain the main server</a:t>
            </a:r>
          </a:p>
          <a:p>
            <a:pPr marL="0" indent="0">
              <a:buNone/>
            </a:pPr>
            <a:r>
              <a:rPr lang="en-US" dirty="0"/>
              <a:t>The </a:t>
            </a:r>
            <a:r>
              <a:rPr lang="en-US" i="1" dirty="0"/>
              <a:t>todo</a:t>
            </a:r>
            <a:r>
              <a:rPr lang="en-US" dirty="0"/>
              <a:t> folder will contain the app, managed by main server</a:t>
            </a:r>
          </a:p>
          <a:p>
            <a:r>
              <a:rPr lang="en-US" dirty="0"/>
              <a:t>Add the todo app to </a:t>
            </a:r>
            <a:r>
              <a:rPr lang="en-US" i="1" dirty="0"/>
              <a:t>settings.py</a:t>
            </a:r>
            <a:endParaRPr lang="en-US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D98A62A-54CD-44D2-9CE5-2A710D3660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2461" y="1548211"/>
            <a:ext cx="2901438" cy="4300139"/>
          </a:xfrm>
          <a:prstGeom prst="rect">
            <a:avLst/>
          </a:prstGeom>
        </p:spPr>
      </p:pic>
      <p:sp>
        <p:nvSpPr>
          <p:cNvPr id="10" name="Arrow: Left 9">
            <a:extLst>
              <a:ext uri="{FF2B5EF4-FFF2-40B4-BE49-F238E27FC236}">
                <a16:creationId xmlns:a16="http://schemas.microsoft.com/office/drawing/2014/main" id="{CFFB0F53-0AB1-42DE-A4B9-0F8ED8838F43}"/>
              </a:ext>
            </a:extLst>
          </p:cNvPr>
          <p:cNvSpPr/>
          <p:nvPr/>
        </p:nvSpPr>
        <p:spPr>
          <a:xfrm>
            <a:off x="9275754" y="2564805"/>
            <a:ext cx="1064586" cy="723900"/>
          </a:xfrm>
          <a:prstGeom prst="leftArrow">
            <a:avLst/>
          </a:prstGeom>
          <a:solidFill>
            <a:srgbClr val="2B9A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Left 10">
            <a:extLst>
              <a:ext uri="{FF2B5EF4-FFF2-40B4-BE49-F238E27FC236}">
                <a16:creationId xmlns:a16="http://schemas.microsoft.com/office/drawing/2014/main" id="{5CC99169-5B11-484C-85B8-EA1036E42008}"/>
              </a:ext>
            </a:extLst>
          </p:cNvPr>
          <p:cNvSpPr/>
          <p:nvPr/>
        </p:nvSpPr>
        <p:spPr>
          <a:xfrm>
            <a:off x="9275754" y="3698280"/>
            <a:ext cx="1064586" cy="723900"/>
          </a:xfrm>
          <a:prstGeom prst="leftArrow">
            <a:avLst/>
          </a:prstGeom>
          <a:solidFill>
            <a:srgbClr val="2B9A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 descr="Hierarchy">
            <a:extLst>
              <a:ext uri="{FF2B5EF4-FFF2-40B4-BE49-F238E27FC236}">
                <a16:creationId xmlns:a16="http://schemas.microsoft.com/office/drawing/2014/main" id="{D4980501-1C27-4F36-B9DE-0707FCF630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86254" y="299857"/>
            <a:ext cx="1171146" cy="1171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262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0" grpId="0" animBg="1"/>
      <p:bldP spid="1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1B1EC0-BD92-4A1B-A75C-1DF7BFBFC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833C85-895F-4736-BB13-6D8F367410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521" y="1548211"/>
            <a:ext cx="7030940" cy="457826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Which page to load at which URL? Routing!</a:t>
            </a:r>
          </a:p>
          <a:p>
            <a:r>
              <a:rPr lang="en-US" i="1" dirty="0"/>
              <a:t>urls.py</a:t>
            </a:r>
            <a:r>
              <a:rPr lang="en-US" dirty="0"/>
              <a:t> in </a:t>
            </a:r>
            <a:r>
              <a:rPr lang="en-US" i="1" dirty="0"/>
              <a:t>demo</a:t>
            </a:r>
            <a:r>
              <a:rPr lang="en-US" dirty="0"/>
              <a:t> and </a:t>
            </a:r>
            <a:r>
              <a:rPr lang="en-US" i="1" dirty="0"/>
              <a:t>urls.py in todo</a:t>
            </a:r>
            <a:endParaRPr lang="en-US" dirty="0"/>
          </a:p>
          <a:p>
            <a:r>
              <a:rPr lang="en-US" dirty="0"/>
              <a:t>Direct requested URL to function in </a:t>
            </a:r>
            <a:r>
              <a:rPr lang="en-US" i="1" dirty="0"/>
              <a:t>views.py</a:t>
            </a:r>
          </a:p>
          <a:p>
            <a:pPr marL="0" indent="0">
              <a:buNone/>
            </a:pPr>
            <a:r>
              <a:rPr lang="en-US" dirty="0"/>
              <a:t>What kind of page to load? Views!</a:t>
            </a:r>
          </a:p>
          <a:p>
            <a:r>
              <a:rPr lang="en-US" i="1" dirty="0"/>
              <a:t>views.py </a:t>
            </a:r>
            <a:r>
              <a:rPr lang="en-US" dirty="0"/>
              <a:t>in demo and </a:t>
            </a:r>
            <a:r>
              <a:rPr lang="en-US" i="1" dirty="0"/>
              <a:t>views.py </a:t>
            </a:r>
            <a:r>
              <a:rPr lang="en-US" dirty="0"/>
              <a:t>in </a:t>
            </a:r>
            <a:r>
              <a:rPr lang="en-US" i="1" dirty="0"/>
              <a:t>todo</a:t>
            </a:r>
          </a:p>
          <a:p>
            <a:r>
              <a:rPr lang="en-US" dirty="0"/>
              <a:t>Call a function to provide HTTP Response</a:t>
            </a:r>
          </a:p>
        </p:txBody>
      </p:sp>
      <p:pic>
        <p:nvPicPr>
          <p:cNvPr id="6" name="Graphic 5" descr="Return">
            <a:extLst>
              <a:ext uri="{FF2B5EF4-FFF2-40B4-BE49-F238E27FC236}">
                <a16:creationId xmlns:a16="http://schemas.microsoft.com/office/drawing/2014/main" id="{B483F139-6C55-4C49-A205-E1759CDF8E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2996" y="325439"/>
            <a:ext cx="1222930" cy="1222930"/>
          </a:xfrm>
          <a:prstGeom prst="rect">
            <a:avLst/>
          </a:prstGeom>
        </p:spPr>
      </p:pic>
      <p:pic>
        <p:nvPicPr>
          <p:cNvPr id="8" name="Graphic 7" descr="User">
            <a:extLst>
              <a:ext uri="{FF2B5EF4-FFF2-40B4-BE49-F238E27FC236}">
                <a16:creationId xmlns:a16="http://schemas.microsoft.com/office/drawing/2014/main" id="{0199CD04-D0C4-4E38-8167-DE63593D0A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762461" y="633811"/>
            <a:ext cx="914400" cy="914400"/>
          </a:xfrm>
          <a:prstGeom prst="rect">
            <a:avLst/>
          </a:prstGeom>
        </p:spPr>
      </p:pic>
      <p:sp>
        <p:nvSpPr>
          <p:cNvPr id="12" name="Speech Bubble: Rectangle 11">
            <a:extLst>
              <a:ext uri="{FF2B5EF4-FFF2-40B4-BE49-F238E27FC236}">
                <a16:creationId xmlns:a16="http://schemas.microsoft.com/office/drawing/2014/main" id="{8993F8F8-54EF-40CC-AB8E-C6DCB51043E9}"/>
              </a:ext>
            </a:extLst>
          </p:cNvPr>
          <p:cNvSpPr/>
          <p:nvPr/>
        </p:nvSpPr>
        <p:spPr>
          <a:xfrm>
            <a:off x="8676861" y="222648"/>
            <a:ext cx="2134014" cy="885429"/>
          </a:xfrm>
          <a:prstGeom prst="wedgeRectCallout">
            <a:avLst>
              <a:gd name="adj1" fmla="val -55582"/>
              <a:gd name="adj2" fmla="val 20008"/>
            </a:avLst>
          </a:prstGeom>
          <a:solidFill>
            <a:srgbClr val="6565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Show me page at oursite.com/todo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D4A7CCE7-0C7D-4228-9798-82D503295C7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078507" y="1554997"/>
            <a:ext cx="646768" cy="768036"/>
          </a:xfrm>
          <a:prstGeom prst="rect">
            <a:avLst/>
          </a:prstGeom>
        </p:spPr>
      </p:pic>
      <p:sp>
        <p:nvSpPr>
          <p:cNvPr id="16" name="Speech Bubble: Rectangle 15">
            <a:extLst>
              <a:ext uri="{FF2B5EF4-FFF2-40B4-BE49-F238E27FC236}">
                <a16:creationId xmlns:a16="http://schemas.microsoft.com/office/drawing/2014/main" id="{607A295A-0A66-4259-BFE4-5A87729494AC}"/>
              </a:ext>
            </a:extLst>
          </p:cNvPr>
          <p:cNvSpPr/>
          <p:nvPr/>
        </p:nvSpPr>
        <p:spPr>
          <a:xfrm>
            <a:off x="8673272" y="1439308"/>
            <a:ext cx="2134014" cy="885429"/>
          </a:xfrm>
          <a:prstGeom prst="wedgeRectCallout">
            <a:avLst>
              <a:gd name="adj1" fmla="val 57045"/>
              <a:gd name="adj2" fmla="val 20725"/>
            </a:avLst>
          </a:prstGeom>
          <a:solidFill>
            <a:srgbClr val="6565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Lookup </a:t>
            </a:r>
            <a:r>
              <a:rPr lang="en-US" i="1" dirty="0"/>
              <a:t>urls.py </a:t>
            </a:r>
            <a:r>
              <a:rPr lang="en-US" dirty="0"/>
              <a:t>in </a:t>
            </a:r>
            <a:r>
              <a:rPr lang="en-US" i="1" dirty="0"/>
              <a:t>demo</a:t>
            </a:r>
            <a:endParaRPr lang="en-US" dirty="0"/>
          </a:p>
        </p:txBody>
      </p:sp>
      <p:sp>
        <p:nvSpPr>
          <p:cNvPr id="17" name="Arrow: Bent-Up 16">
            <a:extLst>
              <a:ext uri="{FF2B5EF4-FFF2-40B4-BE49-F238E27FC236}">
                <a16:creationId xmlns:a16="http://schemas.microsoft.com/office/drawing/2014/main" id="{E0E02DE5-A073-464D-A5D2-23B5CB488F04}"/>
              </a:ext>
            </a:extLst>
          </p:cNvPr>
          <p:cNvSpPr/>
          <p:nvPr/>
        </p:nvSpPr>
        <p:spPr>
          <a:xfrm rot="10800000" flipH="1">
            <a:off x="10868025" y="632856"/>
            <a:ext cx="666750" cy="565152"/>
          </a:xfrm>
          <a:prstGeom prst="bentUpArrow">
            <a:avLst/>
          </a:prstGeom>
          <a:solidFill>
            <a:srgbClr val="2B9A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Bent-Up 17">
            <a:extLst>
              <a:ext uri="{FF2B5EF4-FFF2-40B4-BE49-F238E27FC236}">
                <a16:creationId xmlns:a16="http://schemas.microsoft.com/office/drawing/2014/main" id="{CC74CA8C-C562-4E86-901E-5946A20BDC94}"/>
              </a:ext>
            </a:extLst>
          </p:cNvPr>
          <p:cNvSpPr/>
          <p:nvPr/>
        </p:nvSpPr>
        <p:spPr>
          <a:xfrm flipH="1" flipV="1">
            <a:off x="7886286" y="1843606"/>
            <a:ext cx="666750" cy="565152"/>
          </a:xfrm>
          <a:prstGeom prst="bentUpArrow">
            <a:avLst/>
          </a:prstGeom>
          <a:solidFill>
            <a:srgbClr val="2B9A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385A339-984B-448D-9251-4926318F611D}"/>
              </a:ext>
            </a:extLst>
          </p:cNvPr>
          <p:cNvSpPr/>
          <p:nvPr/>
        </p:nvSpPr>
        <p:spPr>
          <a:xfrm>
            <a:off x="7886286" y="2603500"/>
            <a:ext cx="1264064" cy="787400"/>
          </a:xfrm>
          <a:prstGeom prst="rect">
            <a:avLst/>
          </a:prstGeom>
          <a:solidFill>
            <a:srgbClr val="6565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Direct to todo app</a:t>
            </a: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DD17C58B-FEC0-461E-B098-34BAE0201C05}"/>
              </a:ext>
            </a:extLst>
          </p:cNvPr>
          <p:cNvSpPr/>
          <p:nvPr/>
        </p:nvSpPr>
        <p:spPr>
          <a:xfrm>
            <a:off x="9274175" y="2831784"/>
            <a:ext cx="327025" cy="298450"/>
          </a:xfrm>
          <a:prstGeom prst="rightArrow">
            <a:avLst/>
          </a:prstGeom>
          <a:solidFill>
            <a:srgbClr val="2B9A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C84B71E-0DF8-43E5-9AA3-D85A6B1ACF7F}"/>
              </a:ext>
            </a:extLst>
          </p:cNvPr>
          <p:cNvSpPr/>
          <p:nvPr/>
        </p:nvSpPr>
        <p:spPr>
          <a:xfrm>
            <a:off x="9709149" y="2603500"/>
            <a:ext cx="1825625" cy="787400"/>
          </a:xfrm>
          <a:prstGeom prst="rect">
            <a:avLst/>
          </a:prstGeom>
          <a:solidFill>
            <a:srgbClr val="6565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Lookup</a:t>
            </a:r>
            <a:r>
              <a:rPr lang="en-US" i="1" dirty="0"/>
              <a:t> urls.py in todo</a:t>
            </a:r>
            <a:endParaRPr lang="en-US" dirty="0"/>
          </a:p>
        </p:txBody>
      </p:sp>
      <p:sp>
        <p:nvSpPr>
          <p:cNvPr id="24" name="Arrow: Bent-Up 23">
            <a:extLst>
              <a:ext uri="{FF2B5EF4-FFF2-40B4-BE49-F238E27FC236}">
                <a16:creationId xmlns:a16="http://schemas.microsoft.com/office/drawing/2014/main" id="{0B49EC83-9B10-4726-B45E-BF22F0DA0341}"/>
              </a:ext>
            </a:extLst>
          </p:cNvPr>
          <p:cNvSpPr/>
          <p:nvPr/>
        </p:nvSpPr>
        <p:spPr>
          <a:xfrm rot="16200000" flipH="1">
            <a:off x="10817226" y="3570009"/>
            <a:ext cx="666750" cy="565152"/>
          </a:xfrm>
          <a:prstGeom prst="bentUpArrow">
            <a:avLst/>
          </a:prstGeom>
          <a:solidFill>
            <a:srgbClr val="2B9A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595CAF2-6AB0-4F29-9F5D-71D79CDC1971}"/>
              </a:ext>
            </a:extLst>
          </p:cNvPr>
          <p:cNvSpPr/>
          <p:nvPr/>
        </p:nvSpPr>
        <p:spPr>
          <a:xfrm>
            <a:off x="8798339" y="3669663"/>
            <a:ext cx="2008947" cy="787400"/>
          </a:xfrm>
          <a:prstGeom prst="rect">
            <a:avLst/>
          </a:prstGeom>
          <a:solidFill>
            <a:srgbClr val="6565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Call </a:t>
            </a:r>
            <a:r>
              <a:rPr lang="en-US" u="sng" dirty="0"/>
              <a:t>index()</a:t>
            </a:r>
            <a:r>
              <a:rPr lang="en-US" dirty="0"/>
              <a:t> from </a:t>
            </a:r>
            <a:r>
              <a:rPr lang="en-US" i="1" dirty="0"/>
              <a:t>views.py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EB86566-7422-4E95-8915-4E530C5EC049}"/>
              </a:ext>
            </a:extLst>
          </p:cNvPr>
          <p:cNvSpPr/>
          <p:nvPr/>
        </p:nvSpPr>
        <p:spPr>
          <a:xfrm>
            <a:off x="7947025" y="4671251"/>
            <a:ext cx="2301876" cy="787400"/>
          </a:xfrm>
          <a:prstGeom prst="rect">
            <a:avLst/>
          </a:prstGeom>
          <a:solidFill>
            <a:srgbClr val="6565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Return HTTP response and show Page</a:t>
            </a:r>
          </a:p>
        </p:txBody>
      </p:sp>
      <p:pic>
        <p:nvPicPr>
          <p:cNvPr id="29" name="Graphic 28" descr="User">
            <a:extLst>
              <a:ext uri="{FF2B5EF4-FFF2-40B4-BE49-F238E27FC236}">
                <a16:creationId xmlns:a16="http://schemas.microsoft.com/office/drawing/2014/main" id="{0E8C29F5-84B9-49A8-B6CD-949D6AA9FF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620374" y="4694111"/>
            <a:ext cx="914400" cy="914400"/>
          </a:xfrm>
          <a:prstGeom prst="rect">
            <a:avLst/>
          </a:prstGeom>
        </p:spPr>
      </p:pic>
      <p:sp>
        <p:nvSpPr>
          <p:cNvPr id="30" name="Arrow: Right 29">
            <a:extLst>
              <a:ext uri="{FF2B5EF4-FFF2-40B4-BE49-F238E27FC236}">
                <a16:creationId xmlns:a16="http://schemas.microsoft.com/office/drawing/2014/main" id="{30099D4C-30BC-40EF-84C7-72FDB6EE324C}"/>
              </a:ext>
            </a:extLst>
          </p:cNvPr>
          <p:cNvSpPr/>
          <p:nvPr/>
        </p:nvSpPr>
        <p:spPr>
          <a:xfrm>
            <a:off x="10350181" y="4979226"/>
            <a:ext cx="327025" cy="298450"/>
          </a:xfrm>
          <a:prstGeom prst="rightArrow">
            <a:avLst/>
          </a:prstGeom>
          <a:solidFill>
            <a:srgbClr val="2B9A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Arrow: Bent-Up 30">
            <a:extLst>
              <a:ext uri="{FF2B5EF4-FFF2-40B4-BE49-F238E27FC236}">
                <a16:creationId xmlns:a16="http://schemas.microsoft.com/office/drawing/2014/main" id="{B02E7AE0-8343-43D2-9789-7D3A3C37EE14}"/>
              </a:ext>
            </a:extLst>
          </p:cNvPr>
          <p:cNvSpPr/>
          <p:nvPr/>
        </p:nvSpPr>
        <p:spPr>
          <a:xfrm flipH="1" flipV="1">
            <a:off x="7947025" y="3999005"/>
            <a:ext cx="666750" cy="565152"/>
          </a:xfrm>
          <a:prstGeom prst="bentUpArrow">
            <a:avLst/>
          </a:prstGeom>
          <a:solidFill>
            <a:srgbClr val="2B9A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111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2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2" grpId="0" animBg="1"/>
      <p:bldP spid="24" grpId="0" animBg="1"/>
      <p:bldP spid="26" grpId="0" animBg="1"/>
      <p:bldP spid="28" grpId="0" animBg="1"/>
      <p:bldP spid="30" grpId="0" animBg="1"/>
      <p:bldP spid="3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1B1EC0-BD92-4A1B-A75C-1DF7BFBFC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00" y="222648"/>
            <a:ext cx="9376411" cy="1325563"/>
          </a:xfrm>
        </p:spPr>
        <p:txBody>
          <a:bodyPr/>
          <a:lstStyle/>
          <a:p>
            <a:r>
              <a:rPr lang="en-US" dirty="0"/>
              <a:t>Views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833C85-895F-4736-BB13-6D8F367410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521" y="1548211"/>
            <a:ext cx="6539291" cy="4578269"/>
          </a:xfrm>
        </p:spPr>
        <p:txBody>
          <a:bodyPr/>
          <a:lstStyle/>
          <a:p>
            <a:pPr marL="0" indent="0">
              <a:buNone/>
            </a:pPr>
            <a:r>
              <a:rPr lang="en-US" i="1" dirty="0"/>
              <a:t>views.py</a:t>
            </a:r>
            <a:r>
              <a:rPr lang="en-US" dirty="0"/>
              <a:t> determines content served to user</a:t>
            </a:r>
            <a:endParaRPr lang="en-US" i="1" dirty="0"/>
          </a:p>
          <a:p>
            <a:r>
              <a:rPr lang="en-US" dirty="0"/>
              <a:t>Returns an HTTP response which is interpreted by the user’s browser</a:t>
            </a:r>
          </a:p>
          <a:p>
            <a:r>
              <a:rPr lang="en-US" dirty="0"/>
              <a:t>Many different ways to return, ranging from simple text, HTML template, to JSON. </a:t>
            </a:r>
          </a:p>
          <a:p>
            <a:r>
              <a:rPr lang="en-US" dirty="0"/>
              <a:t>Can also accept user input via GET/POST request</a:t>
            </a:r>
          </a:p>
        </p:txBody>
      </p:sp>
      <p:pic>
        <p:nvPicPr>
          <p:cNvPr id="5" name="Graphic 4" descr="Binoculars">
            <a:extLst>
              <a:ext uri="{FF2B5EF4-FFF2-40B4-BE49-F238E27FC236}">
                <a16:creationId xmlns:a16="http://schemas.microsoft.com/office/drawing/2014/main" id="{49D6EC03-EC40-4643-877D-E56360544C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8457" y="325439"/>
            <a:ext cx="1180368" cy="118036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3900AE7-1FC5-442D-8457-DD978B3747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99387" y="1548211"/>
            <a:ext cx="4134424" cy="9644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EE600DF-BE4A-4522-A03B-8737465297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70811" y="2512629"/>
            <a:ext cx="4162999" cy="3298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627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16E2A7B-57C9-4685-B712-E91B33F8E8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016" y="3260738"/>
            <a:ext cx="3897442" cy="237744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51B1EC0-BD92-4A1B-A75C-1DF7BFBFC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00" y="222648"/>
            <a:ext cx="9376411" cy="1325563"/>
          </a:xfrm>
        </p:spPr>
        <p:txBody>
          <a:bodyPr/>
          <a:lstStyle/>
          <a:p>
            <a:r>
              <a:rPr lang="en-US" dirty="0"/>
              <a:t>Model &amp; Database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833C85-895F-4736-BB13-6D8F367410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521" y="1548211"/>
            <a:ext cx="10702290" cy="4578269"/>
          </a:xfrm>
        </p:spPr>
        <p:txBody>
          <a:bodyPr/>
          <a:lstStyle/>
          <a:p>
            <a:pPr marL="0" indent="0">
              <a:buNone/>
            </a:pPr>
            <a:r>
              <a:rPr lang="en-US" i="1" dirty="0"/>
              <a:t>models.py </a:t>
            </a:r>
            <a:r>
              <a:rPr lang="en-US" dirty="0"/>
              <a:t>defines the structure, or schema, of table(s) in the database.</a:t>
            </a:r>
            <a:endParaRPr lang="en-US" i="1" dirty="0"/>
          </a:p>
          <a:p>
            <a:r>
              <a:rPr lang="en-US" dirty="0"/>
              <a:t>Defines how many fields, what kind of fields, and default value.</a:t>
            </a:r>
          </a:p>
          <a:p>
            <a:r>
              <a:rPr lang="en-US" dirty="0"/>
              <a:t>Also defines methods, like magic methods such as __str__</a:t>
            </a:r>
          </a:p>
        </p:txBody>
      </p:sp>
      <p:pic>
        <p:nvPicPr>
          <p:cNvPr id="8" name="Graphic 7" descr="Database">
            <a:extLst>
              <a:ext uri="{FF2B5EF4-FFF2-40B4-BE49-F238E27FC236}">
                <a16:creationId xmlns:a16="http://schemas.microsoft.com/office/drawing/2014/main" id="{9FB878A5-1FD0-4272-B61E-F6186E3341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8457" y="295245"/>
            <a:ext cx="1180368" cy="1180368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86CE0D5C-7561-41AF-B8BF-74A527BF5ABF}"/>
              </a:ext>
            </a:extLst>
          </p:cNvPr>
          <p:cNvSpPr/>
          <p:nvPr/>
        </p:nvSpPr>
        <p:spPr>
          <a:xfrm>
            <a:off x="6448425" y="3920863"/>
            <a:ext cx="4985386" cy="1615736"/>
          </a:xfrm>
          <a:prstGeom prst="rect">
            <a:avLst/>
          </a:prstGeom>
          <a:noFill/>
          <a:ln w="38100">
            <a:solidFill>
              <a:srgbClr val="2B9A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7FCA141-383D-4861-904E-611EE0DB6FD7}"/>
              </a:ext>
            </a:extLst>
          </p:cNvPr>
          <p:cNvSpPr/>
          <p:nvPr/>
        </p:nvSpPr>
        <p:spPr>
          <a:xfrm>
            <a:off x="2368716" y="4246906"/>
            <a:ext cx="3037785" cy="937653"/>
          </a:xfrm>
          <a:prstGeom prst="rect">
            <a:avLst/>
          </a:prstGeom>
          <a:noFill/>
          <a:ln w="38100">
            <a:solidFill>
              <a:srgbClr val="2B9A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5B35713D-FD59-4D02-91C0-F2616A8DEE21}"/>
              </a:ext>
            </a:extLst>
          </p:cNvPr>
          <p:cNvSpPr/>
          <p:nvPr/>
        </p:nvSpPr>
        <p:spPr>
          <a:xfrm>
            <a:off x="5596860" y="4293936"/>
            <a:ext cx="793057" cy="843591"/>
          </a:xfrm>
          <a:prstGeom prst="rightArrow">
            <a:avLst/>
          </a:prstGeom>
          <a:solidFill>
            <a:srgbClr val="2B9A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6F2508D-7DE0-46DD-B2EE-2145A7DE51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06933" y="3990856"/>
            <a:ext cx="4868370" cy="1449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232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6" grpId="0" animBg="1"/>
      <p:bldP spid="17" grpId="0" animBg="1"/>
      <p:bldP spid="3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400EC-672E-4348-9E00-CF150C2EE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Migrate to Database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9F9FAB-2E9D-4EE4-8D99-5A400A0689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521" y="1548211"/>
            <a:ext cx="6478904" cy="457826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Update the database accept new items</a:t>
            </a:r>
          </a:p>
          <a:p>
            <a:r>
              <a:rPr lang="en-US" b="1" dirty="0"/>
              <a:t>python manage.py makemigrations todo</a:t>
            </a:r>
          </a:p>
          <a:p>
            <a:r>
              <a:rPr lang="en-US" b="1" dirty="0"/>
              <a:t>python manage.py migrate</a:t>
            </a:r>
          </a:p>
          <a:p>
            <a:pPr marL="0" indent="0">
              <a:buNone/>
            </a:pPr>
            <a:r>
              <a:rPr lang="en-US" dirty="0"/>
              <a:t>We’ll also create a superuser (admin)</a:t>
            </a:r>
          </a:p>
          <a:p>
            <a:r>
              <a:rPr lang="en-US" b="1" dirty="0"/>
              <a:t>python manage.py createsuperuser</a:t>
            </a:r>
          </a:p>
          <a:p>
            <a:r>
              <a:rPr lang="en-US" dirty="0"/>
              <a:t>Enter username &amp; password </a:t>
            </a:r>
          </a:p>
        </p:txBody>
      </p:sp>
      <p:pic>
        <p:nvPicPr>
          <p:cNvPr id="7" name="Graphic 6" descr="Share">
            <a:extLst>
              <a:ext uri="{FF2B5EF4-FFF2-40B4-BE49-F238E27FC236}">
                <a16:creationId xmlns:a16="http://schemas.microsoft.com/office/drawing/2014/main" id="{216224A6-654F-4022-A0B8-5609D37FCB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7260" y="325360"/>
            <a:ext cx="1120140" cy="112014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41CD5D5-9C7E-4B82-9210-55F0F09D6D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4208" y="1548211"/>
            <a:ext cx="4229603" cy="1798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510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A58EA8E-14E3-4357-BF30-6E5E487D64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8724" y="3198045"/>
            <a:ext cx="7460084" cy="245804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2A02267-A899-493B-94E7-876215E8D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Admin Time!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DD9299-DA69-40DE-9E46-CA069D17CA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520" y="1548211"/>
            <a:ext cx="10702291" cy="457826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With the database ready, lets add some items to it</a:t>
            </a:r>
          </a:p>
          <a:p>
            <a:r>
              <a:rPr lang="en-US" dirty="0"/>
              <a:t>Add code to </a:t>
            </a:r>
            <a:r>
              <a:rPr lang="en-US" i="1" dirty="0"/>
              <a:t>admin.py</a:t>
            </a:r>
            <a:r>
              <a:rPr lang="en-US" dirty="0"/>
              <a:t> to enable in admin view</a:t>
            </a:r>
          </a:p>
          <a:p>
            <a:r>
              <a:rPr lang="en-US" dirty="0"/>
              <a:t>Using superuser account, log in at localhost:8000/admin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A7BF59-F6B7-4E10-BBFA-5149EC126C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8724" y="3266729"/>
            <a:ext cx="4806881" cy="2508607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872F8698-59B9-4C52-901F-E5ED46C71E65}"/>
              </a:ext>
            </a:extLst>
          </p:cNvPr>
          <p:cNvGrpSpPr>
            <a:grpSpLocks noChangeAspect="1"/>
          </p:cNvGrpSpPr>
          <p:nvPr/>
        </p:nvGrpSpPr>
        <p:grpSpPr>
          <a:xfrm>
            <a:off x="731520" y="98783"/>
            <a:ext cx="1518669" cy="1371600"/>
            <a:chOff x="680720" y="149623"/>
            <a:chExt cx="1619914" cy="1471614"/>
          </a:xfrm>
        </p:grpSpPr>
        <p:pic>
          <p:nvPicPr>
            <p:cNvPr id="8" name="Graphic 7" descr="User">
              <a:extLst>
                <a:ext uri="{FF2B5EF4-FFF2-40B4-BE49-F238E27FC236}">
                  <a16:creationId xmlns:a16="http://schemas.microsoft.com/office/drawing/2014/main" id="{E7C93B75-3F4C-452E-BC7C-3F827EB756A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80720" y="149623"/>
              <a:ext cx="1471616" cy="1471614"/>
            </a:xfrm>
            <a:prstGeom prst="rect">
              <a:avLst/>
            </a:prstGeom>
          </p:spPr>
        </p:pic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1F4E6E37-0D3A-4D50-A5C3-E0C320826F90}"/>
                </a:ext>
              </a:extLst>
            </p:cNvPr>
            <p:cNvGrpSpPr/>
            <p:nvPr/>
          </p:nvGrpSpPr>
          <p:grpSpPr>
            <a:xfrm rot="16200000">
              <a:off x="1385507" y="538828"/>
              <a:ext cx="933450" cy="896805"/>
              <a:chOff x="7088479" y="442259"/>
              <a:chExt cx="933450" cy="896805"/>
            </a:xfrm>
          </p:grpSpPr>
          <p:pic>
            <p:nvPicPr>
              <p:cNvPr id="15" name="Graphic 14">
                <a:extLst>
                  <a:ext uri="{FF2B5EF4-FFF2-40B4-BE49-F238E27FC236}">
                    <a16:creationId xmlns:a16="http://schemas.microsoft.com/office/drawing/2014/main" id="{D10F9C37-7D4B-41CB-96AA-569DFCA4FF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7088479" y="633016"/>
                <a:ext cx="933450" cy="504825"/>
              </a:xfrm>
              <a:prstGeom prst="rect">
                <a:avLst/>
              </a:prstGeom>
            </p:spPr>
          </p:pic>
          <p:pic>
            <p:nvPicPr>
              <p:cNvPr id="10" name="Graphic 9" descr="Key">
                <a:extLst>
                  <a:ext uri="{FF2B5EF4-FFF2-40B4-BE49-F238E27FC236}">
                    <a16:creationId xmlns:a16="http://schemas.microsoft.com/office/drawing/2014/main" id="{9C9ADEB8-FD73-452A-B28E-870C98C18A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7110835" y="442259"/>
                <a:ext cx="896805" cy="896805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689102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A02267-A899-493B-94E7-876215E8D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Templates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DD9299-DA69-40DE-9E46-CA069D17CA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520" y="1548211"/>
            <a:ext cx="10702291" cy="457826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Lets add some structure with HTML Templates</a:t>
            </a:r>
          </a:p>
          <a:p>
            <a:r>
              <a:rPr lang="en-US" dirty="0"/>
              <a:t>Double curly braces signify variables (e.g. </a:t>
            </a:r>
            <a:r>
              <a:rPr lang="en-US" u="sng" dirty="0"/>
              <a:t>{{ title }}</a:t>
            </a:r>
            <a:r>
              <a:rPr lang="en-US" dirty="0"/>
              <a:t> )</a:t>
            </a:r>
          </a:p>
          <a:p>
            <a:r>
              <a:rPr lang="en-US" dirty="0"/>
              <a:t>Single curly with percent signify logic (e.g. </a:t>
            </a:r>
            <a:r>
              <a:rPr lang="en-US" u="sng" dirty="0"/>
              <a:t>{% for item in items %}</a:t>
            </a:r>
            <a:r>
              <a:rPr lang="en-US" dirty="0"/>
              <a:t> )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2B68587-96A4-4181-B6C1-8AFDAEEA9C52}"/>
              </a:ext>
            </a:extLst>
          </p:cNvPr>
          <p:cNvSpPr txBox="1">
            <a:spLocks/>
          </p:cNvSpPr>
          <p:nvPr/>
        </p:nvSpPr>
        <p:spPr>
          <a:xfrm>
            <a:off x="815851" y="484987"/>
            <a:ext cx="1241549" cy="7923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2B9AD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B9AD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B9AD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B9AD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B9AD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5400" dirty="0">
                <a:solidFill>
                  <a:srgbClr val="2B9AD1"/>
                </a:solidFill>
              </a:rPr>
              <a:t>&lt;/&gt;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698E65-CDD2-47FA-BAFE-2832251594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1" y="3220328"/>
            <a:ext cx="5359804" cy="270154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44B0812-0DBF-4735-A52D-4D4615C5EE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7400" y="3220329"/>
            <a:ext cx="6234344" cy="2138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238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A02267-A899-493B-94E7-876215E8D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Styling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DD9299-DA69-40DE-9E46-CA069D17CA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520" y="1548211"/>
            <a:ext cx="10702291" cy="457826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Let’s add some styling to polish it.</a:t>
            </a:r>
          </a:p>
          <a:p>
            <a:r>
              <a:rPr lang="en-US" dirty="0"/>
              <a:t>Django stores static assets separate from templates</a:t>
            </a:r>
          </a:p>
          <a:p>
            <a:r>
              <a:rPr lang="en-US" dirty="0"/>
              <a:t>To add to HTML template, use </a:t>
            </a:r>
            <a:r>
              <a:rPr lang="en-US" u="sng" dirty="0"/>
              <a:t>{ % load static % }</a:t>
            </a:r>
            <a:r>
              <a:rPr lang="en-US" dirty="0"/>
              <a:t> block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416F13-5B4C-4B29-B1F0-C3730CB8B6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3504" y="3329126"/>
            <a:ext cx="9660307" cy="2388062"/>
          </a:xfrm>
          <a:prstGeom prst="rect">
            <a:avLst/>
          </a:prstGeom>
        </p:spPr>
      </p:pic>
      <p:pic>
        <p:nvPicPr>
          <p:cNvPr id="6" name="Graphic 5" descr="Paint">
            <a:extLst>
              <a:ext uri="{FF2B5EF4-FFF2-40B4-BE49-F238E27FC236}">
                <a16:creationId xmlns:a16="http://schemas.microsoft.com/office/drawing/2014/main" id="{357CC7B0-58A5-42C6-A35D-95902CD060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5312" y="286282"/>
            <a:ext cx="1198296" cy="1198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279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A02267-A899-493B-94E7-876215E8D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Input (POST request)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DD9299-DA69-40DE-9E46-CA069D17CA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520" y="1548211"/>
            <a:ext cx="10702291" cy="457826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To accept user input, we’ll use an HTTPS POST Request</a:t>
            </a:r>
          </a:p>
          <a:p>
            <a:r>
              <a:rPr lang="en-US" dirty="0"/>
              <a:t>Create a form in HTML template, set to POST</a:t>
            </a:r>
          </a:p>
          <a:p>
            <a:r>
              <a:rPr lang="en-US" dirty="0"/>
              <a:t>Create code in views.py to accept &amp; process the POST request </a:t>
            </a:r>
          </a:p>
        </p:txBody>
      </p:sp>
      <p:pic>
        <p:nvPicPr>
          <p:cNvPr id="7" name="Graphic 6" descr="Open envelope">
            <a:extLst>
              <a:ext uri="{FF2B5EF4-FFF2-40B4-BE49-F238E27FC236}">
                <a16:creationId xmlns:a16="http://schemas.microsoft.com/office/drawing/2014/main" id="{37992B11-EC17-4A4F-9DA1-69F807763D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8791" y="359761"/>
            <a:ext cx="1051338" cy="105133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75176AC-F00B-4F28-A23F-B93439DB56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8266" y="3204839"/>
            <a:ext cx="9715545" cy="24379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0CB0C75-1250-4583-96C3-CE808769E8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18266" y="3204839"/>
            <a:ext cx="7714994" cy="243793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D2EA63F-15A3-4A0B-B4A2-E8308C313D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18266" y="3212508"/>
            <a:ext cx="5259797" cy="2430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927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25F7CC-6C87-402F-B2B8-FCF45B4749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406756-22D5-4FA3-899F-A3FB162260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521" y="1548211"/>
            <a:ext cx="2992254" cy="457826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Lets take a 5 minute breather</a:t>
            </a:r>
          </a:p>
          <a:p>
            <a:r>
              <a:rPr lang="en-US" dirty="0"/>
              <a:t>Coffee and Snacks in the back!</a:t>
            </a:r>
          </a:p>
        </p:txBody>
      </p:sp>
      <p:pic>
        <p:nvPicPr>
          <p:cNvPr id="5" name="Graphic 4" descr="Coffee">
            <a:extLst>
              <a:ext uri="{FF2B5EF4-FFF2-40B4-BE49-F238E27FC236}">
                <a16:creationId xmlns:a16="http://schemas.microsoft.com/office/drawing/2014/main" id="{27196216-AF41-4B9C-BAA5-BCAA1555FF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43399" y="222648"/>
            <a:ext cx="6124475" cy="6124475"/>
          </a:xfrm>
          <a:prstGeom prst="rect">
            <a:avLst/>
          </a:prstGeom>
        </p:spPr>
      </p:pic>
      <p:pic>
        <p:nvPicPr>
          <p:cNvPr id="7" name="Graphic 6" descr="Pause">
            <a:extLst>
              <a:ext uri="{FF2B5EF4-FFF2-40B4-BE49-F238E27FC236}">
                <a16:creationId xmlns:a16="http://schemas.microsoft.com/office/drawing/2014/main" id="{B87285C8-9FEE-4F35-B5FB-30DA236DF5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9560" y="346416"/>
            <a:ext cx="1078028" cy="1078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2522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5E99C-D959-4FE7-8611-0A2BFBEC2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>
                <a:solidFill>
                  <a:srgbClr val="656565"/>
                </a:solidFill>
              </a:rPr>
              <a:t>What we will cover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3F58D4-865F-420E-A2C4-3CB896A041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What is a Website Application (Web App)? Why build a Web App?</a:t>
            </a:r>
          </a:p>
          <a:p>
            <a:pPr marL="0" indent="0">
              <a:buNone/>
            </a:pPr>
            <a:r>
              <a:rPr lang="en-US" dirty="0"/>
              <a:t>What tools are available? Why use Python &amp; Django?</a:t>
            </a:r>
          </a:p>
          <a:p>
            <a:pPr marL="0" indent="0">
              <a:buNone/>
            </a:pPr>
            <a:r>
              <a:rPr lang="en-US" dirty="0"/>
              <a:t>Building a basic web app:</a:t>
            </a:r>
          </a:p>
          <a:p>
            <a:r>
              <a:rPr lang="en-US" dirty="0"/>
              <a:t>Understand Django’s built-in utilities to setup the structure</a:t>
            </a:r>
          </a:p>
          <a:p>
            <a:r>
              <a:rPr lang="en-US" dirty="0"/>
              <a:t>Setup the Routing, Views, and Model</a:t>
            </a:r>
          </a:p>
          <a:p>
            <a:r>
              <a:rPr lang="en-US" dirty="0"/>
              <a:t>Create HTML Templates for Django to use, including styling &amp; JS code</a:t>
            </a:r>
          </a:p>
          <a:p>
            <a:r>
              <a:rPr lang="en-US" dirty="0"/>
              <a:t>Lets ship it -  Deploying Online! (On Heroku!)</a:t>
            </a:r>
          </a:p>
        </p:txBody>
      </p:sp>
      <p:pic>
        <p:nvPicPr>
          <p:cNvPr id="11" name="Graphic 10" descr="Blackboard">
            <a:extLst>
              <a:ext uri="{FF2B5EF4-FFF2-40B4-BE49-F238E27FC236}">
                <a16:creationId xmlns:a16="http://schemas.microsoft.com/office/drawing/2014/main" id="{075747E7-D9EA-451A-936A-5839FB6B6A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1290" y="284958"/>
            <a:ext cx="1200942" cy="1200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253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A02267-A899-493B-94E7-876215E8D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Deploy! To Heroku!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DD9299-DA69-40DE-9E46-CA069D17CA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520" y="1548211"/>
            <a:ext cx="10702291" cy="457826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Deploying online will require additional steps. For Heroku:</a:t>
            </a:r>
          </a:p>
          <a:p>
            <a:pPr>
              <a:buBlip>
                <a:blip r:embed="rId2"/>
              </a:buBlip>
            </a:pPr>
            <a:r>
              <a:rPr lang="en-US" dirty="0"/>
              <a:t>Setup a python virtualenv (required for Heroku)</a:t>
            </a:r>
          </a:p>
          <a:p>
            <a:pPr>
              <a:buBlip>
                <a:blip r:embed="rId2"/>
              </a:buBlip>
            </a:pPr>
            <a:r>
              <a:rPr lang="en-US" dirty="0"/>
              <a:t>Install django-toolbelt module and whitenoise modules</a:t>
            </a:r>
          </a:p>
          <a:p>
            <a:pPr>
              <a:buBlip>
                <a:blip r:embed="rId2"/>
              </a:buBlip>
            </a:pPr>
            <a:r>
              <a:rPr lang="en-US" dirty="0"/>
              <a:t>Update </a:t>
            </a:r>
            <a:r>
              <a:rPr lang="en-US" i="1" dirty="0"/>
              <a:t>settings.py</a:t>
            </a:r>
            <a:r>
              <a:rPr lang="en-US" dirty="0"/>
              <a:t> to setup Postgres, static collect, &amp; ENV secret key</a:t>
            </a:r>
          </a:p>
          <a:p>
            <a:pPr>
              <a:buBlip>
                <a:blip r:embed="rId2"/>
              </a:buBlip>
            </a:pPr>
            <a:r>
              <a:rPr lang="en-US" dirty="0"/>
              <a:t>Create the a procfile and setup wsgi.py</a:t>
            </a:r>
          </a:p>
          <a:p>
            <a:pPr>
              <a:buBlip>
                <a:blip r:embed="rId2"/>
              </a:buBlip>
            </a:pPr>
            <a:r>
              <a:rPr lang="en-US" dirty="0"/>
              <a:t>Create requirements.txt to list dependencies</a:t>
            </a:r>
          </a:p>
          <a:p>
            <a:pPr>
              <a:buBlip>
                <a:blip r:embed="rId2"/>
              </a:buBlip>
            </a:pPr>
            <a:r>
              <a:rPr lang="en-US" dirty="0"/>
              <a:t>Push to Heroku repo, build, and migrate database. Deployed!</a:t>
            </a:r>
          </a:p>
        </p:txBody>
      </p:sp>
      <p:pic>
        <p:nvPicPr>
          <p:cNvPr id="11" name="Graphic 10" descr="Cloud">
            <a:extLst>
              <a:ext uri="{FF2B5EF4-FFF2-40B4-BE49-F238E27FC236}">
                <a16:creationId xmlns:a16="http://schemas.microsoft.com/office/drawing/2014/main" id="{DA87A215-F90C-4CF9-8784-1CD756FA05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55782" y="205065"/>
            <a:ext cx="1219290" cy="1219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600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AA6DF-6E2C-494F-BE5D-89C242BB4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Setup the Virtualenv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DDFC92-94EA-4528-AFAD-37F5795C8D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Heroku needs it to retrieve and install the different python modules</a:t>
            </a:r>
          </a:p>
          <a:p>
            <a:r>
              <a:rPr lang="en-US" dirty="0"/>
              <a:t>Virtualenv creates a specific environment for each project.</a:t>
            </a:r>
          </a:p>
          <a:p>
            <a:r>
              <a:rPr lang="en-US" dirty="0"/>
              <a:t>For example, use different versions of a module for different projects</a:t>
            </a:r>
          </a:p>
          <a:p>
            <a:pPr marL="0" indent="0">
              <a:buNone/>
            </a:pPr>
            <a:r>
              <a:rPr lang="en-US" dirty="0"/>
              <a:t>Install virtualenv &amp; virtualenvwrapper</a:t>
            </a:r>
          </a:p>
          <a:p>
            <a:r>
              <a:rPr lang="en-US" dirty="0"/>
              <a:t>Navigate to project folder and do:</a:t>
            </a:r>
          </a:p>
          <a:p>
            <a:pPr lvl="1"/>
            <a:r>
              <a:rPr lang="en-US" b="1" dirty="0"/>
              <a:t>mkvirtualenv django_demo</a:t>
            </a:r>
          </a:p>
          <a:p>
            <a:pPr lvl="1"/>
            <a:r>
              <a:rPr lang="en-US" b="1" dirty="0"/>
              <a:t>workon django_demo </a:t>
            </a:r>
          </a:p>
          <a:p>
            <a:pPr lvl="1"/>
            <a:endParaRPr lang="en-US" dirty="0"/>
          </a:p>
        </p:txBody>
      </p:sp>
      <p:pic>
        <p:nvPicPr>
          <p:cNvPr id="7" name="Graphic 6" descr="Box">
            <a:extLst>
              <a:ext uri="{FF2B5EF4-FFF2-40B4-BE49-F238E27FC236}">
                <a16:creationId xmlns:a16="http://schemas.microsoft.com/office/drawing/2014/main" id="{E1C55DA9-A6AE-4A5A-B963-01754ADD86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4428" y="268943"/>
            <a:ext cx="1232972" cy="1232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394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AA6DF-6E2C-494F-BE5D-89C242BB4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Update settings.py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DDFC92-94EA-4528-AFAD-37F5795C8D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Update settings to set: secret key, host name, database, &amp; static path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6050BE-89EB-4A00-9F53-9F23B7B465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5211" y="2006170"/>
            <a:ext cx="7430585" cy="39330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1F66CC5-0BC3-4F84-989B-9777E4E5AB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76" r="1671" b="14146"/>
          <a:stretch/>
        </p:blipFill>
        <p:spPr>
          <a:xfrm>
            <a:off x="1875211" y="2080637"/>
            <a:ext cx="7419840" cy="1136688"/>
          </a:xfrm>
          <a:prstGeom prst="rect">
            <a:avLst/>
          </a:prstGeom>
        </p:spPr>
      </p:pic>
      <p:pic>
        <p:nvPicPr>
          <p:cNvPr id="10" name="Graphic 9" descr="Single gear">
            <a:extLst>
              <a:ext uri="{FF2B5EF4-FFF2-40B4-BE49-F238E27FC236}">
                <a16:creationId xmlns:a16="http://schemas.microsoft.com/office/drawing/2014/main" id="{16C6E656-254C-4FC0-89DC-BD7C600050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2931" y="213742"/>
            <a:ext cx="1334469" cy="133446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33DEA6C-F114-4230-97EB-821535367E2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425" r="5958"/>
          <a:stretch/>
        </p:blipFill>
        <p:spPr>
          <a:xfrm>
            <a:off x="1875211" y="3537286"/>
            <a:ext cx="7430585" cy="155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18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952836-8D3B-49E8-90BA-5FCFD1821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Setup Procfile &amp; wsgi.py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3BD6DA-7045-4BA5-B186-B4ADFEF8FB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The app will need a WSGI &amp; a static content server</a:t>
            </a:r>
          </a:p>
          <a:p>
            <a:r>
              <a:rPr lang="en-US" dirty="0"/>
              <a:t>gunicorn is a Web Server Gateway Interface, which enables python code to be used for web applications</a:t>
            </a:r>
          </a:p>
          <a:p>
            <a:r>
              <a:rPr lang="en-US" dirty="0"/>
              <a:t>whitenoise is a module that manages static assets, such as images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1C4451-7682-471F-B981-8948DE018F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5523" y="2873381"/>
            <a:ext cx="9286875" cy="31432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34CA1F7-A476-4C9B-91BE-BBF6D61625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5523" y="3487850"/>
            <a:ext cx="6524625" cy="1114425"/>
          </a:xfrm>
          <a:prstGeom prst="rect">
            <a:avLst/>
          </a:prstGeom>
        </p:spPr>
      </p:pic>
      <p:pic>
        <p:nvPicPr>
          <p:cNvPr id="7" name="Graphic 6" descr="Link">
            <a:extLst>
              <a:ext uri="{FF2B5EF4-FFF2-40B4-BE49-F238E27FC236}">
                <a16:creationId xmlns:a16="http://schemas.microsoft.com/office/drawing/2014/main" id="{741B1C9B-5B09-4667-BFB7-A9D1470A31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5460" y="261141"/>
            <a:ext cx="1371940" cy="1371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26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98DB0F-363D-4A94-A85A-1B21B39D43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Installed modules – requirements.txt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23D03F-258C-41D7-A3BB-5283CBD8B5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By now, the following modules should be installed:</a:t>
            </a:r>
          </a:p>
          <a:p>
            <a:r>
              <a:rPr lang="en-US" dirty="0"/>
              <a:t>pip install django</a:t>
            </a:r>
          </a:p>
          <a:p>
            <a:r>
              <a:rPr lang="en-US" dirty="0"/>
              <a:t>pip install django-toolbelt</a:t>
            </a:r>
          </a:p>
          <a:p>
            <a:r>
              <a:rPr lang="en-US" dirty="0"/>
              <a:t>pip install whitenoise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Finally, </a:t>
            </a:r>
            <a:r>
              <a:rPr lang="en-US" b="1" dirty="0"/>
              <a:t>pip freeze &gt; requirements.txt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9FFB49-31E3-4125-97B3-EC34AE8BE6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4363" y="2051408"/>
            <a:ext cx="4324350" cy="3571875"/>
          </a:xfrm>
          <a:prstGeom prst="rect">
            <a:avLst/>
          </a:prstGeom>
        </p:spPr>
      </p:pic>
      <p:pic>
        <p:nvPicPr>
          <p:cNvPr id="9" name="Graphic 8" descr="List">
            <a:extLst>
              <a:ext uri="{FF2B5EF4-FFF2-40B4-BE49-F238E27FC236}">
                <a16:creationId xmlns:a16="http://schemas.microsoft.com/office/drawing/2014/main" id="{EDFE69A9-2362-4946-A586-85D8D4ED7E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1520" y="140194"/>
            <a:ext cx="1490472" cy="1490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200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B265A8-E8B6-4807-887E-EA574EF1A4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 to Heroku – Push &amp; Migrate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2A726A-F3E7-47FC-9DB9-09186535C6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Everything is ready for deployment – let’s ship it!</a:t>
            </a:r>
          </a:p>
          <a:p>
            <a:r>
              <a:rPr lang="en-US" dirty="0"/>
              <a:t>Setup a free Heroku account, install their CLI, &amp; create an application</a:t>
            </a:r>
          </a:p>
          <a:p>
            <a:r>
              <a:rPr lang="en-US" dirty="0"/>
              <a:t>Set a git remote using the link for the Heroku app</a:t>
            </a:r>
          </a:p>
          <a:p>
            <a:r>
              <a:rPr lang="en-US" dirty="0"/>
              <a:t>Push to the Heroku repo and wait for it to build</a:t>
            </a:r>
          </a:p>
          <a:p>
            <a:r>
              <a:rPr lang="en-US" dirty="0"/>
              <a:t>Login using </a:t>
            </a:r>
            <a:r>
              <a:rPr lang="en-US" b="1" dirty="0"/>
              <a:t>heroku run bash</a:t>
            </a:r>
            <a:r>
              <a:rPr lang="en-US" dirty="0"/>
              <a:t> to remote into the server</a:t>
            </a:r>
          </a:p>
          <a:p>
            <a:r>
              <a:rPr lang="en-US" dirty="0"/>
              <a:t>Run </a:t>
            </a:r>
            <a:r>
              <a:rPr lang="en-US" b="1" dirty="0"/>
              <a:t>python manage.py makemigrations todo</a:t>
            </a:r>
          </a:p>
          <a:p>
            <a:r>
              <a:rPr lang="en-US" dirty="0"/>
              <a:t>Run </a:t>
            </a:r>
            <a:r>
              <a:rPr lang="en-US" b="1" dirty="0"/>
              <a:t>python manage.py migrate</a:t>
            </a:r>
          </a:p>
          <a:p>
            <a:endParaRPr lang="en-US" dirty="0"/>
          </a:p>
        </p:txBody>
      </p:sp>
      <p:pic>
        <p:nvPicPr>
          <p:cNvPr id="7" name="Graphic 6" descr="Truck">
            <a:extLst>
              <a:ext uri="{FF2B5EF4-FFF2-40B4-BE49-F238E27FC236}">
                <a16:creationId xmlns:a16="http://schemas.microsoft.com/office/drawing/2014/main" id="{54605617-2662-4CAD-8FD5-1AF525F9A8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0630" y="307044"/>
            <a:ext cx="1156770" cy="1156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239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81D5D6-FBAD-4F7D-9A5F-7EF301B4D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Complete!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EFB07B-5534-4B19-8520-284F199612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Success – the application is now live!</a:t>
            </a:r>
          </a:p>
          <a:p>
            <a:r>
              <a:rPr lang="en-US" dirty="0"/>
              <a:t>Visit [app_name].herokuapp.com – or use </a:t>
            </a:r>
            <a:r>
              <a:rPr lang="en-US" b="1" dirty="0"/>
              <a:t>heroku open</a:t>
            </a:r>
          </a:p>
          <a:p>
            <a:r>
              <a:rPr lang="en-US" dirty="0"/>
              <a:t>Try adding an item</a:t>
            </a:r>
          </a:p>
          <a:p>
            <a:pPr marL="0" indent="0">
              <a:buNone/>
            </a:pPr>
            <a:r>
              <a:rPr lang="en-US" dirty="0"/>
              <a:t>Extra Credit</a:t>
            </a:r>
          </a:p>
          <a:p>
            <a:r>
              <a:rPr lang="en-US" dirty="0"/>
              <a:t>Add a code to delete or modify an item</a:t>
            </a:r>
          </a:p>
          <a:p>
            <a:r>
              <a:rPr lang="en-US" dirty="0"/>
              <a:t>Update items using AJAX requests without refreshing the page</a:t>
            </a:r>
          </a:p>
          <a:p>
            <a:r>
              <a:rPr lang="en-US" dirty="0"/>
              <a:t>Add user login with Django’s prebuilt authentication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Graphic 4" descr="Medal">
            <a:extLst>
              <a:ext uri="{FF2B5EF4-FFF2-40B4-BE49-F238E27FC236}">
                <a16:creationId xmlns:a16="http://schemas.microsoft.com/office/drawing/2014/main" id="{01EA5E7D-B1C5-41B6-9C81-18D67413D9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1360" y="217410"/>
            <a:ext cx="1336040" cy="1336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311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CE522-4CC0-4C94-8E90-44C07D7DC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Lets Recap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9470BD-14D8-41E4-B3C8-F3C220139D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setup the app using </a:t>
            </a:r>
            <a:r>
              <a:rPr lang="en-US" b="1" dirty="0"/>
              <a:t>django-admin</a:t>
            </a:r>
          </a:p>
          <a:p>
            <a:r>
              <a:rPr lang="en-US" dirty="0"/>
              <a:t>We created routing &amp; views to display a basic page</a:t>
            </a:r>
          </a:p>
          <a:p>
            <a:r>
              <a:rPr lang="en-US" dirty="0"/>
              <a:t>We set a model and which setup the table &amp; fields in the database</a:t>
            </a:r>
          </a:p>
          <a:p>
            <a:r>
              <a:rPr lang="en-US" dirty="0"/>
              <a:t>We migrated the database, setup the admin, and added items</a:t>
            </a:r>
          </a:p>
          <a:p>
            <a:r>
              <a:rPr lang="en-US" dirty="0"/>
              <a:t>We setup the view to show the items, and added styling</a:t>
            </a:r>
          </a:p>
          <a:p>
            <a:r>
              <a:rPr lang="en-US" dirty="0"/>
              <a:t>We enabled user input by adding front-end &amp; back-end code</a:t>
            </a:r>
          </a:p>
          <a:p>
            <a:r>
              <a:rPr lang="en-US" dirty="0"/>
              <a:t>We added configuration and deployed to Heroku</a:t>
            </a:r>
          </a:p>
          <a:p>
            <a:endParaRPr lang="en-US" dirty="0"/>
          </a:p>
        </p:txBody>
      </p:sp>
      <p:pic>
        <p:nvPicPr>
          <p:cNvPr id="5" name="Graphic 4" descr="Refresh">
            <a:extLst>
              <a:ext uri="{FF2B5EF4-FFF2-40B4-BE49-F238E27FC236}">
                <a16:creationId xmlns:a16="http://schemas.microsoft.com/office/drawing/2014/main" id="{91B7057E-3BAC-450F-80DC-FA23A14A09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6944" y="265202"/>
            <a:ext cx="1240456" cy="1240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6820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61FC81-4AAB-4ED1-A869-57E42999A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 (1/2)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2CE8DD-876E-472E-94CC-15C81F5473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Official Django Tutorial</a:t>
            </a:r>
          </a:p>
          <a:p>
            <a:r>
              <a:rPr lang="en-US" dirty="0">
                <a:hlinkClick r:id="rId2"/>
              </a:rPr>
              <a:t>https://docs.djangoproject.com/en/1.11/intro/tutorial01/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Django Girls Tutorial: </a:t>
            </a:r>
          </a:p>
          <a:p>
            <a:r>
              <a:rPr lang="en-US" dirty="0">
                <a:hlinkClick r:id="rId3"/>
              </a:rPr>
              <a:t>https://tutorial.djangogirls.org/en/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YouTube Tutorial By </a:t>
            </a:r>
            <a:r>
              <a:rPr lang="en-US" i="1" dirty="0"/>
              <a:t>thenewboston</a:t>
            </a:r>
          </a:p>
          <a:p>
            <a:r>
              <a:rPr lang="en-US" dirty="0">
                <a:hlinkClick r:id="rId4"/>
              </a:rPr>
              <a:t>https://www.youtube.com/watch?v=qgGIqRFvFFk&amp;list=PL6gx4Cwl9DGBlmzzFcLgDhKTTfNLfX1IK</a:t>
            </a:r>
            <a:endParaRPr lang="en-US" dirty="0"/>
          </a:p>
          <a:p>
            <a:endParaRPr lang="en-US" dirty="0"/>
          </a:p>
        </p:txBody>
      </p:sp>
      <p:pic>
        <p:nvPicPr>
          <p:cNvPr id="7" name="Graphic 6" descr="Folder">
            <a:extLst>
              <a:ext uri="{FF2B5EF4-FFF2-40B4-BE49-F238E27FC236}">
                <a16:creationId xmlns:a16="http://schemas.microsoft.com/office/drawing/2014/main" id="{98256FEB-155A-419E-BA43-A5552033A0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85122" y="271811"/>
            <a:ext cx="1234178" cy="1234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6167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61FC81-4AAB-4ED1-A869-57E42999A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 (2/2)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2CE8DD-876E-472E-94CC-15C81F5473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Django Docs:</a:t>
            </a:r>
          </a:p>
          <a:p>
            <a:r>
              <a:rPr lang="en-US" dirty="0">
                <a:hlinkClick r:id="rId2"/>
              </a:rPr>
              <a:t>https://docs.djangoproject.com/en/1.11/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Deploying to Heroku</a:t>
            </a:r>
          </a:p>
          <a:p>
            <a:r>
              <a:rPr lang="en-US" dirty="0">
                <a:hlinkClick r:id="rId3"/>
              </a:rPr>
              <a:t>https://devcenter.heroku.com/articles/deploying-python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The slides &amp; the demo’s code:</a:t>
            </a:r>
          </a:p>
          <a:p>
            <a:r>
              <a:rPr lang="en-US" dirty="0">
                <a:hlinkClick r:id="rId4"/>
              </a:rPr>
              <a:t>https://github.com/noah-dev/pykc_django_talk</a:t>
            </a:r>
            <a:endParaRPr lang="en-US" dirty="0"/>
          </a:p>
        </p:txBody>
      </p:sp>
      <p:pic>
        <p:nvPicPr>
          <p:cNvPr id="7" name="Graphic 6" descr="Folder">
            <a:extLst>
              <a:ext uri="{FF2B5EF4-FFF2-40B4-BE49-F238E27FC236}">
                <a16:creationId xmlns:a16="http://schemas.microsoft.com/office/drawing/2014/main" id="{98256FEB-155A-419E-BA43-A5552033A0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85122" y="271811"/>
            <a:ext cx="1234178" cy="1234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8384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5DDE0A-2507-4C5A-87D4-CBAC4D8A3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656565"/>
                </a:solidFill>
              </a:rPr>
              <a:t>Who Am I?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BA8773-A517-41A8-9A47-675B89FA4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521" y="1548211"/>
            <a:ext cx="4420772" cy="457826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 am an aspiring developer, working on my portfolio.  </a:t>
            </a:r>
          </a:p>
          <a:p>
            <a:pPr marL="0" indent="0">
              <a:buNone/>
            </a:pPr>
            <a:r>
              <a:rPr lang="en-US" dirty="0"/>
              <a:t>I am studying Big Data, but web development is cool too. </a:t>
            </a:r>
          </a:p>
          <a:p>
            <a:pPr marL="0" indent="0">
              <a:buNone/>
            </a:pPr>
            <a:r>
              <a:rPr lang="en-US" dirty="0"/>
              <a:t>This is my 3</a:t>
            </a:r>
            <a:r>
              <a:rPr lang="en-US" baseline="30000" dirty="0"/>
              <a:t>rd</a:t>
            </a:r>
            <a:r>
              <a:rPr lang="en-US" dirty="0"/>
              <a:t> PythonKC meeting and I look forward to many more to come.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0358CF6-2575-4075-AB7E-B0A8916B24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2293" y="1548211"/>
            <a:ext cx="6891640" cy="34458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09ADB8D-652E-4B2F-8F34-267E29DA3D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680" y="197248"/>
            <a:ext cx="1188720" cy="1095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176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EA2EF8-6E6A-4D8A-81C0-20BFAA469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772759-83E3-4CBA-8C27-562DF09768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Thank you for attending! Have any questions? Fire away!</a:t>
            </a:r>
          </a:p>
          <a:p>
            <a:r>
              <a:rPr lang="en-US" dirty="0"/>
              <a:t>I’ll be here for the next hour – please come by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D7FD52-B527-4299-B71C-EED818A042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0180" y="2533495"/>
            <a:ext cx="6891640" cy="3445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203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140F6-5210-42D7-8CF3-575B2F5AF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656565"/>
                </a:solidFill>
              </a:rPr>
              <a:t>What is a Web App?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10F6C8-3D2B-4EBF-B580-1F4971A412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521" y="1548211"/>
            <a:ext cx="4558936" cy="457826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Like Slack, Web Apps are:</a:t>
            </a:r>
          </a:p>
          <a:p>
            <a:r>
              <a:rPr lang="en-US" dirty="0"/>
              <a:t>Accessible with a Browser</a:t>
            </a:r>
          </a:p>
          <a:p>
            <a:r>
              <a:rPr lang="en-US" dirty="0"/>
              <a:t>Accepts user input</a:t>
            </a:r>
          </a:p>
          <a:p>
            <a:r>
              <a:rPr lang="en-US" dirty="0"/>
              <a:t>Processes user input</a:t>
            </a:r>
          </a:p>
          <a:p>
            <a:r>
              <a:rPr lang="en-US" dirty="0"/>
              <a:t>Save to a database</a:t>
            </a:r>
          </a:p>
          <a:p>
            <a:r>
              <a:rPr lang="en-US" dirty="0"/>
              <a:t>Provide dynamic, user-specific content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B40C8F2A-BB54-476C-B5BC-223F8EF0D5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0819" y="1548211"/>
            <a:ext cx="6072992" cy="3309236"/>
          </a:xfrm>
          <a:prstGeom prst="rect">
            <a:avLst/>
          </a:prstGeom>
        </p:spPr>
      </p:pic>
      <p:pic>
        <p:nvPicPr>
          <p:cNvPr id="8" name="Graphic 7" descr="Cloud">
            <a:extLst>
              <a:ext uri="{FF2B5EF4-FFF2-40B4-BE49-F238E27FC236}">
                <a16:creationId xmlns:a16="http://schemas.microsoft.com/office/drawing/2014/main" id="{ABB93C50-C540-4DC4-936D-6D28F99DEC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5782" y="205065"/>
            <a:ext cx="1219290" cy="1219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050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140F6-5210-42D7-8CF3-575B2F5AF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656565"/>
                </a:solidFill>
              </a:rPr>
              <a:t>Why Build A Web App?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10F6C8-3D2B-4EBF-B580-1F4971A412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521" y="1548211"/>
            <a:ext cx="6705599" cy="457826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Advantages (Short-list)</a:t>
            </a:r>
          </a:p>
          <a:p>
            <a:r>
              <a:rPr lang="en-US" dirty="0"/>
              <a:t>Easy to use &amp; share! Only needs a browser</a:t>
            </a:r>
          </a:p>
          <a:p>
            <a:r>
              <a:rPr lang="en-US" dirty="0"/>
              <a:t>Already cross platform, welcoming OS X, PC, Linux, iOS, Android &amp; more!</a:t>
            </a:r>
          </a:p>
          <a:p>
            <a:r>
              <a:rPr lang="en-US" dirty="0"/>
              <a:t>Accelerate development with great tools, cloud-orientated architecture, and one primary development version!</a:t>
            </a:r>
            <a:r>
              <a:rPr lang="en-US" dirty="0">
                <a:solidFill>
                  <a:srgbClr val="2B9AD1"/>
                </a:solidFill>
              </a:rPr>
              <a:t>* 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A072B48-3769-49E3-A1A0-B38CDE4B6931}"/>
              </a:ext>
            </a:extLst>
          </p:cNvPr>
          <p:cNvSpPr txBox="1">
            <a:spLocks/>
          </p:cNvSpPr>
          <p:nvPr/>
        </p:nvSpPr>
        <p:spPr>
          <a:xfrm>
            <a:off x="7437120" y="1548210"/>
            <a:ext cx="3996691" cy="45782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Disadvantages (Short-list)</a:t>
            </a:r>
          </a:p>
          <a:p>
            <a:pPr>
              <a:buClr>
                <a:srgbClr val="2B9AD1"/>
              </a:buClr>
              <a:buBlip>
                <a:blip r:embed="rId2"/>
              </a:buBlip>
            </a:pPr>
            <a:r>
              <a:rPr lang="en-US" dirty="0"/>
              <a:t>Usually needs internet to start &amp; run app</a:t>
            </a:r>
          </a:p>
          <a:p>
            <a:pPr>
              <a:buClr>
                <a:srgbClr val="2B9AD1"/>
              </a:buClr>
              <a:buBlip>
                <a:blip r:embed="rId2"/>
              </a:buBlip>
            </a:pPr>
            <a:r>
              <a:rPr lang="en-US" dirty="0"/>
              <a:t>Limited platform integrations</a:t>
            </a:r>
          </a:p>
          <a:p>
            <a:pPr>
              <a:buClr>
                <a:srgbClr val="2B9AD1"/>
              </a:buClr>
              <a:buBlip>
                <a:blip r:embed="rId2"/>
              </a:buBlip>
            </a:pPr>
            <a:r>
              <a:rPr lang="en-US" dirty="0"/>
              <a:t>Limited hardware access</a:t>
            </a:r>
          </a:p>
          <a:p>
            <a:pPr>
              <a:buClr>
                <a:srgbClr val="2B9AD1"/>
              </a:buClr>
            </a:pP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2A2B63C-01C6-4C20-8DA0-C0975DC8BAF3}"/>
              </a:ext>
            </a:extLst>
          </p:cNvPr>
          <p:cNvSpPr txBox="1">
            <a:spLocks/>
          </p:cNvSpPr>
          <p:nvPr/>
        </p:nvSpPr>
        <p:spPr>
          <a:xfrm>
            <a:off x="2342606" y="5625737"/>
            <a:ext cx="9091204" cy="5007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rgbClr val="2B9AD1"/>
                </a:solidFill>
              </a:rPr>
              <a:t>*</a:t>
            </a:r>
            <a:r>
              <a:rPr lang="en-US" dirty="0"/>
              <a:t> Supporting some browsers like IE8 will need different code.</a:t>
            </a:r>
          </a:p>
        </p:txBody>
      </p:sp>
      <p:pic>
        <p:nvPicPr>
          <p:cNvPr id="7" name="Graphic 6" descr="Cloud">
            <a:extLst>
              <a:ext uri="{FF2B5EF4-FFF2-40B4-BE49-F238E27FC236}">
                <a16:creationId xmlns:a16="http://schemas.microsoft.com/office/drawing/2014/main" id="{8FD3C59D-0BB9-4150-A594-1FCED01802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55782" y="205065"/>
            <a:ext cx="1219290" cy="1219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473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build="p"/>
      <p:bldP spid="6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1B1EC0-BD92-4A1B-A75C-1DF7BFBFC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Tools are Available?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833C85-895F-4736-BB13-6D8F367410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Python (Short-list)</a:t>
            </a:r>
          </a:p>
          <a:p>
            <a:r>
              <a:rPr lang="en-US" dirty="0"/>
              <a:t>Flask – quick turn-around for small apps</a:t>
            </a:r>
          </a:p>
          <a:p>
            <a:r>
              <a:rPr lang="en-US" dirty="0"/>
              <a:t>Dash – offers great looking front-end for data driven &amp; analytical apps. </a:t>
            </a:r>
          </a:p>
          <a:p>
            <a:r>
              <a:rPr lang="en-US" dirty="0"/>
              <a:t>Django – offers built-in utilities, boilerplate code &amp; admin panel.</a:t>
            </a:r>
          </a:p>
          <a:p>
            <a:pPr marL="0" indent="0">
              <a:buNone/>
            </a:pPr>
            <a:r>
              <a:rPr lang="en-US" dirty="0"/>
              <a:t>Other Tools (Short-list)</a:t>
            </a:r>
          </a:p>
          <a:p>
            <a:r>
              <a:rPr lang="en-US" dirty="0"/>
              <a:t>Ruby on Rails (Ruby), Spring (Java), Play (Scala / Java), NodeJS (JavaScript), ASP.NET (C#), Drupal (CMS), WordPress (CMS)</a:t>
            </a:r>
          </a:p>
        </p:txBody>
      </p:sp>
      <p:pic>
        <p:nvPicPr>
          <p:cNvPr id="7" name="Graphic 6" descr="Tools">
            <a:extLst>
              <a:ext uri="{FF2B5EF4-FFF2-40B4-BE49-F238E27FC236}">
                <a16:creationId xmlns:a16="http://schemas.microsoft.com/office/drawing/2014/main" id="{9CC22D8E-4073-4DE7-8511-5615A5CBFB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7260" y="42822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514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1B1EC0-BD92-4A1B-A75C-1DF7BFBFC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use Python &amp; Django?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833C85-895F-4736-BB13-6D8F367410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Why Python?</a:t>
            </a:r>
          </a:p>
          <a:p>
            <a:r>
              <a:rPr lang="en-US" dirty="0"/>
              <a:t>Python has great syntax. Good code can often be self-documenting</a:t>
            </a:r>
          </a:p>
          <a:p>
            <a:r>
              <a:rPr lang="en-US" dirty="0"/>
              <a:t>Great community. Many obstacles can be overcome with Google</a:t>
            </a:r>
          </a:p>
          <a:p>
            <a:pPr marL="0" indent="0">
              <a:buNone/>
            </a:pPr>
            <a:r>
              <a:rPr lang="en-US" dirty="0"/>
              <a:t>Why Django?</a:t>
            </a:r>
          </a:p>
          <a:p>
            <a:r>
              <a:rPr lang="en-US" dirty="0"/>
              <a:t>Offers robust structure that can support small &amp; big apps</a:t>
            </a:r>
          </a:p>
          <a:p>
            <a:r>
              <a:rPr lang="en-US" dirty="0"/>
              <a:t>Built-in utilities do the heavy lifting, such as Database Migration</a:t>
            </a:r>
          </a:p>
          <a:p>
            <a:r>
              <a:rPr lang="en-US" dirty="0"/>
              <a:t>Pre-built code, such as Admin panel, provides great features quickly</a:t>
            </a:r>
          </a:p>
        </p:txBody>
      </p:sp>
      <p:pic>
        <p:nvPicPr>
          <p:cNvPr id="7" name="Graphic 6" descr="Tools">
            <a:extLst>
              <a:ext uri="{FF2B5EF4-FFF2-40B4-BE49-F238E27FC236}">
                <a16:creationId xmlns:a16="http://schemas.microsoft.com/office/drawing/2014/main" id="{9CC22D8E-4073-4DE7-8511-5615A5CBFB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7260" y="42822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51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1B1EC0-BD92-4A1B-A75C-1DF7BFBFC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Build!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833C85-895F-4736-BB13-6D8F367410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521" y="1548211"/>
            <a:ext cx="6393180" cy="457826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Agenda: 5 Steps</a:t>
            </a:r>
          </a:p>
          <a:p>
            <a:r>
              <a:rPr lang="en-US" dirty="0"/>
              <a:t>Create the structure for app</a:t>
            </a:r>
          </a:p>
          <a:p>
            <a:r>
              <a:rPr lang="en-US" dirty="0"/>
              <a:t>Basic routing and view in the app</a:t>
            </a:r>
          </a:p>
          <a:p>
            <a:r>
              <a:rPr lang="en-US" dirty="0"/>
              <a:t>Make model and migrate to the database</a:t>
            </a:r>
          </a:p>
          <a:p>
            <a:r>
              <a:rPr lang="en-US" dirty="0"/>
              <a:t>Create HTML templates, including styling</a:t>
            </a:r>
          </a:p>
          <a:p>
            <a:r>
              <a:rPr lang="en-US" dirty="0"/>
              <a:t>Update the view to handle user input</a:t>
            </a:r>
          </a:p>
          <a:p>
            <a:r>
              <a:rPr lang="en-US" dirty="0"/>
              <a:t>Deploy Online! (On Heroku!)</a:t>
            </a:r>
          </a:p>
        </p:txBody>
      </p:sp>
      <p:pic>
        <p:nvPicPr>
          <p:cNvPr id="5" name="Graphic 4" descr="Gears">
            <a:extLst>
              <a:ext uri="{FF2B5EF4-FFF2-40B4-BE49-F238E27FC236}">
                <a16:creationId xmlns:a16="http://schemas.microsoft.com/office/drawing/2014/main" id="{750D27FF-B8E3-4013-8AE8-AC16793CE2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0887" y="261772"/>
            <a:ext cx="1247316" cy="124731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E81855E-D92B-4082-85B9-1F3273091C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4701" y="1550436"/>
            <a:ext cx="4309110" cy="186069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7AB7173-EEBF-4B70-95D5-7371456278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24702" y="3582583"/>
            <a:ext cx="4309110" cy="2010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400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6779D3-C7B4-411C-9AAF-F81798392B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Prerequisites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A7D11B-60FD-4E37-81D4-91BD7FD22C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You should have some basic experience with: </a:t>
            </a:r>
          </a:p>
          <a:p>
            <a:r>
              <a:rPr lang="en-US" dirty="0"/>
              <a:t>Python</a:t>
            </a:r>
          </a:p>
          <a:p>
            <a:r>
              <a:rPr lang="en-US" dirty="0"/>
              <a:t>Git</a:t>
            </a:r>
          </a:p>
          <a:p>
            <a:r>
              <a:rPr lang="en-US" dirty="0"/>
              <a:t>HTML &amp; CSS</a:t>
            </a:r>
          </a:p>
          <a:p>
            <a:r>
              <a:rPr lang="en-US" dirty="0"/>
              <a:t>Using terminal commands (CLI)</a:t>
            </a:r>
          </a:p>
          <a:p>
            <a:pPr marL="0" indent="0">
              <a:buNone/>
            </a:pPr>
            <a:r>
              <a:rPr lang="en-US" dirty="0"/>
              <a:t>Don’t worry if you are new – a lot of this can be picked up quickly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0" name="Graphic 9" descr="Checklist">
            <a:extLst>
              <a:ext uri="{FF2B5EF4-FFF2-40B4-BE49-F238E27FC236}">
                <a16:creationId xmlns:a16="http://schemas.microsoft.com/office/drawing/2014/main" id="{FFE13DA2-04B1-4195-9BE8-4E65EDC8E6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520" y="140345"/>
            <a:ext cx="1490168" cy="1490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849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1496</Words>
  <Application>Microsoft Office PowerPoint</Application>
  <PresentationFormat>Widescreen</PresentationFormat>
  <Paragraphs>194</Paragraphs>
  <Slides>30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5" baseType="lpstr">
      <vt:lpstr>Arial</vt:lpstr>
      <vt:lpstr>Arial Black</vt:lpstr>
      <vt:lpstr>Calibri</vt:lpstr>
      <vt:lpstr>Calibri Light</vt:lpstr>
      <vt:lpstr>Office Theme</vt:lpstr>
      <vt:lpstr>Build a Web App with Django</vt:lpstr>
      <vt:lpstr>What we will cover</vt:lpstr>
      <vt:lpstr>Who Am I?</vt:lpstr>
      <vt:lpstr>What is a Web App?</vt:lpstr>
      <vt:lpstr>Why Build A Web App?</vt:lpstr>
      <vt:lpstr>What Tools are Available?</vt:lpstr>
      <vt:lpstr>Why use Python &amp; Django?</vt:lpstr>
      <vt:lpstr>Let’s Build!</vt:lpstr>
      <vt:lpstr>Prerequisites </vt:lpstr>
      <vt:lpstr>Create the Structure</vt:lpstr>
      <vt:lpstr>Routing</vt:lpstr>
      <vt:lpstr>Views</vt:lpstr>
      <vt:lpstr>Model &amp; Database</vt:lpstr>
      <vt:lpstr>Migrate to Database</vt:lpstr>
      <vt:lpstr>Admin Time!</vt:lpstr>
      <vt:lpstr>HTML Templates</vt:lpstr>
      <vt:lpstr>Styling</vt:lpstr>
      <vt:lpstr>User Input (POST request)</vt:lpstr>
      <vt:lpstr>Break</vt:lpstr>
      <vt:lpstr>Deploy! To Heroku!</vt:lpstr>
      <vt:lpstr>Setup the Virtualenv</vt:lpstr>
      <vt:lpstr>Update settings.py</vt:lpstr>
      <vt:lpstr>Setup Procfile &amp; wsgi.py</vt:lpstr>
      <vt:lpstr>Installed modules – requirements.txt</vt:lpstr>
      <vt:lpstr>Deploy to Heroku – Push &amp; Migrate</vt:lpstr>
      <vt:lpstr>Complete!</vt:lpstr>
      <vt:lpstr>Lets Recap</vt:lpstr>
      <vt:lpstr>Resources (1/2)</vt:lpstr>
      <vt:lpstr>Resources (2/2)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cp:lastModifiedBy/>
  <cp:revision>1</cp:revision>
  <dcterms:created xsi:type="dcterms:W3CDTF">2017-07-17T02:23:45Z</dcterms:created>
  <dcterms:modified xsi:type="dcterms:W3CDTF">2017-08-15T03:46:36Z</dcterms:modified>
</cp:coreProperties>
</file>